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4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1C752-C8C8-43C9-B06F-E23B8720CD2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D0EB66-7970-43B5-B7AB-F97EBAC9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5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29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4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8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8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7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5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96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1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5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90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7D843-5356-4E41-82AC-132471A3057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42404-4712-4C3B-AEE9-92AC65F1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3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calfac.org/cfa-statement-of-anti-racism-and-social-justice-demands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CFA Chico Chapter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Organizing for Action Meetings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99FC36-50B7-4981-A0B8-7486A9439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785882"/>
            <a:ext cx="266700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298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C48B3-292B-4B8F-8D8D-1BB7D4750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/>
              <a:t>Officer Positions as Focus of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8B82C-03C5-4091-A41A-CAD11F1ED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President </a:t>
            </a:r>
            <a:r>
              <a:rPr lang="en-US" sz="1900" b="1" dirty="0"/>
              <a:t>(</a:t>
            </a:r>
            <a:r>
              <a:rPr lang="en-US" sz="2200" b="1" dirty="0"/>
              <a:t>Tim Sistrunk)</a:t>
            </a:r>
            <a:r>
              <a:rPr lang="en-US" b="1" dirty="0"/>
              <a:t>	  Vice President </a:t>
            </a:r>
            <a:r>
              <a:rPr lang="en-US" sz="2400" b="1" dirty="0"/>
              <a:t>(Al Schademan)</a:t>
            </a:r>
          </a:p>
          <a:p>
            <a:r>
              <a:rPr lang="en-US" b="1" dirty="0"/>
              <a:t>Faculty Rights </a:t>
            </a:r>
            <a:r>
              <a:rPr lang="en-US" sz="2200" b="1" dirty="0"/>
              <a:t>(Jack Hames)</a:t>
            </a:r>
            <a:r>
              <a:rPr lang="en-US" sz="2400" b="1" dirty="0"/>
              <a:t>	</a:t>
            </a:r>
          </a:p>
          <a:p>
            <a:r>
              <a:rPr lang="en-US" b="1" dirty="0"/>
              <a:t>Treasurer </a:t>
            </a:r>
            <a:r>
              <a:rPr lang="en-US" sz="2400" b="1" dirty="0"/>
              <a:t>(</a:t>
            </a:r>
            <a:r>
              <a:rPr lang="en-US" sz="2200" b="1" dirty="0"/>
              <a:t>Vince Ornelas)   </a:t>
            </a:r>
          </a:p>
          <a:p>
            <a:r>
              <a:rPr lang="en-US" sz="3000" b="1" dirty="0"/>
              <a:t>Secretary  </a:t>
            </a:r>
            <a:r>
              <a:rPr lang="en-US" sz="2200" b="1" dirty="0"/>
              <a:t>(</a:t>
            </a:r>
            <a:r>
              <a:rPr lang="en-US" sz="2200" b="1"/>
              <a:t>Nathan Heggins-Bryant</a:t>
            </a:r>
            <a:r>
              <a:rPr lang="en-US" sz="2200" b="1" dirty="0"/>
              <a:t>) </a:t>
            </a:r>
          </a:p>
          <a:p>
            <a:r>
              <a:rPr lang="en-US" sz="3300" b="1" dirty="0"/>
              <a:t>Lecturer Rep</a:t>
            </a:r>
            <a:r>
              <a:rPr lang="en-US" sz="2400" b="1" dirty="0"/>
              <a:t>. </a:t>
            </a:r>
            <a:r>
              <a:rPr lang="en-US" sz="2200" b="1" dirty="0"/>
              <a:t>(Tiffani Anderson)</a:t>
            </a:r>
            <a:r>
              <a:rPr lang="en-US" b="1" dirty="0"/>
              <a:t>		</a:t>
            </a:r>
          </a:p>
          <a:p>
            <a:r>
              <a:rPr lang="en-US" b="1" dirty="0"/>
              <a:t>Membership Chair </a:t>
            </a:r>
            <a:r>
              <a:rPr lang="en-US" sz="2200" b="1" dirty="0"/>
              <a:t>(Robin Averbeck)</a:t>
            </a:r>
          </a:p>
          <a:p>
            <a:r>
              <a:rPr lang="en-US" b="1" dirty="0"/>
              <a:t>Anti-Racism/Social Justice Council </a:t>
            </a:r>
            <a:r>
              <a:rPr lang="en-US" sz="2200" b="1" dirty="0"/>
              <a:t>(Pablo  Bailey</a:t>
            </a:r>
            <a:r>
              <a:rPr lang="en-US" b="1" dirty="0"/>
              <a:t>)</a:t>
            </a:r>
          </a:p>
          <a:p>
            <a:r>
              <a:rPr lang="en-US" b="1" dirty="0"/>
              <a:t>Tenure –Track Faculty Rep. </a:t>
            </a:r>
            <a:r>
              <a:rPr lang="en-US" sz="2200" b="1" dirty="0"/>
              <a:t>(Hannah Burdette)</a:t>
            </a:r>
            <a:r>
              <a:rPr lang="en-US" b="1" dirty="0"/>
              <a:t>	 </a:t>
            </a:r>
          </a:p>
          <a:p>
            <a:r>
              <a:rPr lang="en-US" b="1" dirty="0"/>
              <a:t>Tenured Faculty Rep. </a:t>
            </a:r>
            <a:r>
              <a:rPr lang="en-US" sz="2200" b="1" dirty="0"/>
              <a:t>(Jesse Dizard)</a:t>
            </a:r>
          </a:p>
          <a:p>
            <a:r>
              <a:rPr lang="en-US" sz="3000" b="1" dirty="0"/>
              <a:t>Retired Faculty  Rep. </a:t>
            </a:r>
            <a:r>
              <a:rPr lang="en-US" sz="2200" b="1" dirty="0"/>
              <a:t>(Grace Marvin)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70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05A60F-7038-4978-9284-14B87F542B05}"/>
              </a:ext>
            </a:extLst>
          </p:cNvPr>
          <p:cNvSpPr/>
          <p:nvPr/>
        </p:nvSpPr>
        <p:spPr>
          <a:xfrm>
            <a:off x="762000" y="-76200"/>
            <a:ext cx="70866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CFA Statewide Committees and Caucuses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Political Action and Legislative Committee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Teacher Education Caucus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Immigration Task Force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Parents and Caregivers Coalition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Librarians Committee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LGBTQIA+ Caucus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Black Caucus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Retired Faculty and Health &amp; Retired Benefits Committee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Membership &amp; Organizing Communication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Peace and Justice Committee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Disability Caucus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Asian Pacific Islander Desi Americans Caucus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Palestine Arab Muslim Caucus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Native American and Indigenous Peoples Caucus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Council of Lecturers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Womxn's</a:t>
            </a:r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Caucus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Coaches Committee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Chicanx</a:t>
            </a:r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/Latinx Caucus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Counselors Committee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33333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Council for Racial and Social Justice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593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DFD42-D0F6-436F-BC04-DB8141910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Some Themes for Action Next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951FF-253B-4C91-9E1D-940F1DCD9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b="1" dirty="0"/>
              <a:t>Long-Term Security for Lecturers</a:t>
            </a:r>
          </a:p>
          <a:p>
            <a:r>
              <a:rPr lang="en-US" b="1" dirty="0"/>
              <a:t>Anti-Racism Social Justice Demands </a:t>
            </a:r>
          </a:p>
          <a:p>
            <a:pPr marL="0" indent="0">
              <a:buNone/>
            </a:pPr>
            <a:r>
              <a:rPr lang="en-US" sz="1800" b="1" dirty="0">
                <a:hlinkClick r:id="rId2"/>
              </a:rPr>
              <a:t>https://www.calfac.org/cfa-statement-of-anti-racism-and-social-justice-demands/</a:t>
            </a:r>
            <a:endParaRPr lang="en-US" sz="1800" b="1" dirty="0"/>
          </a:p>
          <a:p>
            <a:r>
              <a:rPr lang="en-US" b="1" dirty="0"/>
              <a:t>Title IX across the CSU</a:t>
            </a:r>
          </a:p>
          <a:p>
            <a:r>
              <a:rPr lang="en-US" b="1" dirty="0"/>
              <a:t>Support No-Harm, Disarm</a:t>
            </a:r>
          </a:p>
          <a:p>
            <a:r>
              <a:rPr lang="en-US" b="1" dirty="0"/>
              <a:t>Workload Relief</a:t>
            </a:r>
          </a:p>
          <a:p>
            <a:r>
              <a:rPr lang="en-US" b="1" dirty="0"/>
              <a:t>Conversation across the Community</a:t>
            </a:r>
          </a:p>
          <a:p>
            <a:r>
              <a:rPr lang="en-US" b="1" dirty="0"/>
              <a:t>Constituency Connection Events </a:t>
            </a:r>
          </a:p>
        </p:txBody>
      </p:sp>
      <p:pic>
        <p:nvPicPr>
          <p:cNvPr id="5" name="Graphic 4" descr="Whole pizza">
            <a:extLst>
              <a:ext uri="{FF2B5EF4-FFF2-40B4-BE49-F238E27FC236}">
                <a16:creationId xmlns:a16="http://schemas.microsoft.com/office/drawing/2014/main" id="{96F14BDB-51C0-44EB-8F30-CF63B9C55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69292" y="4525880"/>
            <a:ext cx="685800" cy="685800"/>
          </a:xfrm>
          <a:prstGeom prst="rect">
            <a:avLst/>
          </a:prstGeom>
        </p:spPr>
      </p:pic>
      <p:pic>
        <p:nvPicPr>
          <p:cNvPr id="7" name="Graphic 6" descr="Coffee">
            <a:extLst>
              <a:ext uri="{FF2B5EF4-FFF2-40B4-BE49-F238E27FC236}">
                <a16:creationId xmlns:a16="http://schemas.microsoft.com/office/drawing/2014/main" id="{712B7242-6672-4787-80F2-5A927039D5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9759" y="513700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24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14C602-B3A2-4364-8C05-6E757A470081}"/>
              </a:ext>
            </a:extLst>
          </p:cNvPr>
          <p:cNvSpPr/>
          <p:nvPr/>
        </p:nvSpPr>
        <p:spPr>
          <a:xfrm>
            <a:off x="321365" y="-218153"/>
            <a:ext cx="850127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CFA Chico Committees (Chaired by Officers)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Anti-Racism Social Justice Transformation Council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Faculty Rights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Tenure-Track Faculty Support (orient and support TT)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Membership/Organizing Committee</a:t>
            </a: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Lecturer Support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CFA Chico Activism and Issues Campaigns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 IX and Transforming Culture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Enforcement of Lecturer Entitlement Rights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Harm, Disarm (SQE students)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Workplace Intimidation Policy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Constitution and Bylaws Update 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Chapter Capacity and Activism Reforms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CFA Chico Representation Needed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Budget Committee </a:t>
            </a:r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 times a year)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Student Feedback on Teaching and Learning Committee</a:t>
            </a:r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(2- year term)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 IX Committee (monthly)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Campus Safety Committee</a:t>
            </a:r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(monthly)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 err="1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WildCat</a:t>
            </a:r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Thrive: Trauma Informed University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u="sng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Union Representation and Perspective Needed \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Academic Senate, Special Sub-Committees, College Representatives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Police and Public Advisory Committee (5 subcommittees)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Campus Sustainability Committee (10 subcommittees)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71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FE713-4C53-4D51-957E-50C22B2F3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25000" lnSpcReduction="20000"/>
          </a:bodyPr>
          <a:lstStyle/>
          <a:p>
            <a:r>
              <a:rPr lang="en-US" sz="6400" b="1" u="sng" dirty="0"/>
              <a:t>Title IX and Transforming Culture at CSU</a:t>
            </a:r>
            <a:endParaRPr lang="en-US" sz="6400" b="1" dirty="0"/>
          </a:p>
          <a:p>
            <a:r>
              <a:rPr lang="en-US" sz="5600" dirty="0"/>
              <a:t>Form a CFA Chico  subcommittee to address issues with Title IX and rape culture at Chico </a:t>
            </a:r>
          </a:p>
          <a:p>
            <a:r>
              <a:rPr lang="en-US" sz="5600" dirty="0"/>
              <a:t> </a:t>
            </a:r>
          </a:p>
          <a:p>
            <a:r>
              <a:rPr lang="en-US" sz="5600" dirty="0"/>
              <a:t>Sources</a:t>
            </a:r>
          </a:p>
          <a:p>
            <a:r>
              <a:rPr lang="en-US" sz="5600" u="sng" dirty="0"/>
              <a:t>CFA: Resolution on Transforming Rape Culture in the CSU</a:t>
            </a:r>
            <a:r>
              <a:rPr lang="en-US" sz="5600" dirty="0"/>
              <a:t> (May 2022)</a:t>
            </a:r>
          </a:p>
          <a:p>
            <a:r>
              <a:rPr lang="en-US" sz="5600" u="sng" dirty="0"/>
              <a:t>CSU, Chico Academic Senate Call for Assessment of Practices and Subsequent Institutional Culture and Policy and Policy Change Surrounding Sexual Harassment and Discrimination </a:t>
            </a:r>
            <a:r>
              <a:rPr lang="en-US" sz="5600" dirty="0"/>
              <a:t>(April 2022)</a:t>
            </a:r>
          </a:p>
          <a:p>
            <a:r>
              <a:rPr lang="en-US" sz="5600" u="sng" dirty="0"/>
              <a:t>AAUP Guidelines Red Book</a:t>
            </a:r>
            <a:endParaRPr lang="en-US" sz="5600" dirty="0"/>
          </a:p>
          <a:p>
            <a:r>
              <a:rPr lang="en-US" sz="5600" dirty="0"/>
              <a:t> </a:t>
            </a:r>
          </a:p>
          <a:p>
            <a:r>
              <a:rPr lang="en-US" sz="5600" u="sng" dirty="0"/>
              <a:t>CFA Resolution to fix broken Process</a:t>
            </a:r>
            <a:endParaRPr lang="en-US" sz="5600" dirty="0"/>
          </a:p>
          <a:p>
            <a:r>
              <a:rPr lang="en-US" sz="5600" dirty="0"/>
              <a:t>“critically examine systems, processes, and contexts, including but not limited to Title IX, that allow rape culture to flourish on our campuses.”</a:t>
            </a:r>
          </a:p>
          <a:p>
            <a:pPr lvl="0"/>
            <a:r>
              <a:rPr lang="en-US" sz="5600" dirty="0"/>
              <a:t>External, independent investigation into Chancellor and system at large</a:t>
            </a:r>
          </a:p>
          <a:p>
            <a:pPr lvl="0"/>
            <a:r>
              <a:rPr lang="en-US" sz="5600" dirty="0"/>
              <a:t>CSU Leadership support , financially and in good faith, ongoing interactive, and comprehensive rape culture education that targets social norms and behaviors across the CSU</a:t>
            </a:r>
          </a:p>
          <a:p>
            <a:pPr lvl="0"/>
            <a:r>
              <a:rPr lang="en-US" sz="5600" dirty="0"/>
              <a:t>External, independent investigation into closures of </a:t>
            </a:r>
            <a:r>
              <a:rPr lang="en-US" sz="5600" dirty="0" err="1"/>
              <a:t>Womxns</a:t>
            </a:r>
            <a:r>
              <a:rPr lang="en-US" sz="5600" dirty="0"/>
              <a:t> Centers that serve as a support hub for students, faculty and staff survivors of sexual violence on our campuses</a:t>
            </a:r>
          </a:p>
          <a:p>
            <a:pPr lvl="0"/>
            <a:r>
              <a:rPr lang="en-US" sz="5600" dirty="0"/>
              <a:t>Expand financial resources for prevention and survivor advocacy services on all campuses (adequately staffed independent Sexual Violence, Advocacy and Education Centers</a:t>
            </a:r>
          </a:p>
          <a:p>
            <a:pPr lvl="0"/>
            <a:r>
              <a:rPr lang="en-US" sz="5600" dirty="0" err="1"/>
              <a:t>TitIe</a:t>
            </a:r>
            <a:r>
              <a:rPr lang="en-US" sz="5600" dirty="0"/>
              <a:t> IX Officers and services within the CSU must undergo training and comply with the Americans with Disabilities Act and Sections  504 and 508 of the Rehabilitation Act upon hire</a:t>
            </a:r>
          </a:p>
          <a:p>
            <a:pPr lvl="0"/>
            <a:r>
              <a:rPr lang="en-US" sz="5600" dirty="0"/>
              <a:t>All CSU Title IX staff And Police personnel must undergo survivor-centered and trauma informed training conducted by trained campus or community advocacy staff</a:t>
            </a:r>
          </a:p>
          <a:p>
            <a:pPr lvl="0"/>
            <a:r>
              <a:rPr lang="en-US" sz="5600" dirty="0"/>
              <a:t>Whenever a complainant who files a Title IX complaint self-identifies as disabled, Title IX services as carried out by the CSU must be in consultation with the designated campus ADA Coordinator</a:t>
            </a:r>
          </a:p>
          <a:p>
            <a:pPr lvl="0"/>
            <a:r>
              <a:rPr lang="en-US" sz="5600" dirty="0"/>
              <a:t>All Title IX Officers must inform and complainants who file a Title IX complaint and who self-identify as disabled that they may direct any inquiries or complaints that involve potential violations of Title IX to the US Department of Education`s Office for Civil Rights</a:t>
            </a:r>
          </a:p>
          <a:p>
            <a:pPr lvl="0"/>
            <a:r>
              <a:rPr lang="en-US" sz="5600" dirty="0"/>
              <a:t>Reframe training related to sexual violence and rape culture on our campuses, to include but not be limited to Title IX within an intersectional and anti-colonial transformative social justice lens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98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717</Words>
  <Application>Microsoft Office PowerPoint</Application>
  <PresentationFormat>On-screen Show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Segoe UI</vt:lpstr>
      <vt:lpstr>Office Theme</vt:lpstr>
      <vt:lpstr>CFA Chico Chapter</vt:lpstr>
      <vt:lpstr>Officer Positions as Focus of Activity</vt:lpstr>
      <vt:lpstr>PowerPoint Presentation</vt:lpstr>
      <vt:lpstr>Some Themes for Action Next Year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Automobile and the Lawn</dc:title>
  <dc:creator>Timothy Graham Sistrunk</dc:creator>
  <cp:lastModifiedBy>Jessica Lawless</cp:lastModifiedBy>
  <cp:revision>38</cp:revision>
  <dcterms:created xsi:type="dcterms:W3CDTF">2020-10-28T00:13:54Z</dcterms:created>
  <dcterms:modified xsi:type="dcterms:W3CDTF">2022-09-07T16:31:29Z</dcterms:modified>
</cp:coreProperties>
</file>